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5"/>
  </p:notesMasterIdLst>
  <p:sldIdLst>
    <p:sldId id="256" r:id="rId2"/>
    <p:sldId id="273" r:id="rId3"/>
    <p:sldId id="276" r:id="rId4"/>
    <p:sldId id="287" r:id="rId5"/>
    <p:sldId id="284" r:id="rId6"/>
    <p:sldId id="285" r:id="rId7"/>
    <p:sldId id="286" r:id="rId8"/>
    <p:sldId id="278" r:id="rId9"/>
    <p:sldId id="279" r:id="rId10"/>
    <p:sldId id="281" r:id="rId11"/>
    <p:sldId id="282" r:id="rId12"/>
    <p:sldId id="283" r:id="rId13"/>
    <p:sldId id="25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FFC000"/>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466" autoAdjust="0"/>
    <p:restoredTop sz="94660"/>
  </p:normalViewPr>
  <p:slideViewPr>
    <p:cSldViewPr snapToGrid="0">
      <p:cViewPr varScale="1">
        <p:scale>
          <a:sx n="70" d="100"/>
          <a:sy n="70" d="100"/>
        </p:scale>
        <p:origin x="699"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g>
</file>

<file path=ppt/media/image11.jpeg>
</file>

<file path=ppt/media/image2.jpeg>
</file>

<file path=ppt/media/image3.jpeg>
</file>

<file path=ppt/media/image4.jpe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99B2C2-3260-4A16-8317-5FD4DBABC5AD}" type="datetimeFigureOut">
              <a:rPr lang="en-US" smtClean="0"/>
              <a:t>4/16/2025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15BBD8-364B-4CC4-ABDE-1B72168976B4}" type="slidenum">
              <a:rPr lang="en-US" smtClean="0"/>
              <a:t>‹#›</a:t>
            </a:fld>
            <a:endParaRPr lang="en-US"/>
          </a:p>
        </p:txBody>
      </p:sp>
    </p:spTree>
    <p:extLst>
      <p:ext uri="{BB962C8B-B14F-4D97-AF65-F5344CB8AC3E}">
        <p14:creationId xmlns:p14="http://schemas.microsoft.com/office/powerpoint/2010/main" val="4019361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8D88BCF-CE4B-4DA2-AA27-2352B0669941}" type="datetime1">
              <a:rPr lang="en-US" smtClean="0"/>
              <a:t>4/16/2025</a:t>
            </a:fld>
            <a:endParaRPr lang="en-US"/>
          </a:p>
        </p:txBody>
      </p:sp>
      <p:sp>
        <p:nvSpPr>
          <p:cNvPr id="5" name="Footer Placeholder 4"/>
          <p:cNvSpPr>
            <a:spLocks noGrp="1"/>
          </p:cNvSpPr>
          <p:nvPr>
            <p:ph type="ftr" sz="quarter" idx="11"/>
          </p:nvPr>
        </p:nvSpPr>
        <p:spPr/>
        <p:txBody>
          <a:bodyPr/>
          <a:lstStyle/>
          <a:p>
            <a:r>
              <a:rPr lang="en-US"/>
              <a:t>KVAH Billing</a:t>
            </a:r>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74C1C8-F02A-43D6-B9C4-118B24C434E6}" type="datetime1">
              <a:rPr lang="en-US" smtClean="0"/>
              <a:t>4/16/2025</a:t>
            </a:fld>
            <a:endParaRPr lang="en-US"/>
          </a:p>
        </p:txBody>
      </p:sp>
      <p:sp>
        <p:nvSpPr>
          <p:cNvPr id="5" name="Footer Placeholder 4"/>
          <p:cNvSpPr>
            <a:spLocks noGrp="1"/>
          </p:cNvSpPr>
          <p:nvPr>
            <p:ph type="ftr" sz="quarter" idx="11"/>
          </p:nvPr>
        </p:nvSpPr>
        <p:spPr/>
        <p:txBody>
          <a:bodyPr/>
          <a:lstStyle/>
          <a:p>
            <a:r>
              <a:rPr lang="en-US"/>
              <a:t>KVAH Billing</a:t>
            </a:r>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DB045D-E2F7-449F-BF1F-695BC8B02B6F}" type="datetime1">
              <a:rPr lang="en-US" smtClean="0"/>
              <a:t>4/16/2025</a:t>
            </a:fld>
            <a:endParaRPr lang="en-US"/>
          </a:p>
        </p:txBody>
      </p:sp>
      <p:sp>
        <p:nvSpPr>
          <p:cNvPr id="5" name="Footer Placeholder 4"/>
          <p:cNvSpPr>
            <a:spLocks noGrp="1"/>
          </p:cNvSpPr>
          <p:nvPr>
            <p:ph type="ftr" sz="quarter" idx="11"/>
          </p:nvPr>
        </p:nvSpPr>
        <p:spPr/>
        <p:txBody>
          <a:bodyPr/>
          <a:lstStyle/>
          <a:p>
            <a:r>
              <a:rPr lang="en-US"/>
              <a:t>KVAH Billing</a:t>
            </a:r>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F:\Niranjan Work\A I S S M S\AISSMS PPT Profile Page\PPT Design 6\04.jpg04"/>
          <p:cNvPicPr>
            <a:picLocks noChangeAspect="1"/>
          </p:cNvPicPr>
          <p:nvPr userDrawn="1"/>
        </p:nvPicPr>
        <p:blipFill>
          <a:blip r:embed="rId2"/>
          <a:srcRect/>
          <a:stretch>
            <a:fillRect/>
          </a:stretch>
        </p:blipFill>
        <p:spPr>
          <a:xfrm>
            <a:off x="0" y="0"/>
            <a:ext cx="12186920" cy="6858635"/>
          </a:xfrm>
          <a:prstGeom prst="rect">
            <a:avLst/>
          </a:prstGeom>
        </p:spPr>
      </p:pic>
      <p:sp>
        <p:nvSpPr>
          <p:cNvPr id="2" name="Title 1"/>
          <p:cNvSpPr>
            <a:spLocks noGrp="1"/>
          </p:cNvSpPr>
          <p:nvPr>
            <p:ph type="title"/>
          </p:nvPr>
        </p:nvSpPr>
        <p:spPr>
          <a:xfrm>
            <a:off x="257287" y="510186"/>
            <a:ext cx="11350214" cy="856036"/>
          </a:xfrm>
        </p:spPr>
        <p:txBody>
          <a:bodyPr/>
          <a:lstStyle>
            <a:lvl1pPr>
              <a:defRPr b="1">
                <a:solidFill>
                  <a:srgbClr val="002060"/>
                </a:solidFill>
              </a:defRPr>
            </a:lvl1pPr>
          </a:lstStyle>
          <a:p>
            <a:r>
              <a:rPr lang="en-US" dirty="0"/>
              <a:t>Click to edit Master title style</a:t>
            </a:r>
          </a:p>
        </p:txBody>
      </p:sp>
      <p:sp>
        <p:nvSpPr>
          <p:cNvPr id="3" name="Content Placeholder 2"/>
          <p:cNvSpPr>
            <a:spLocks noGrp="1"/>
          </p:cNvSpPr>
          <p:nvPr>
            <p:ph idx="1"/>
          </p:nvPr>
        </p:nvSpPr>
        <p:spPr>
          <a:xfrm>
            <a:off x="257287" y="1527586"/>
            <a:ext cx="11834308" cy="47816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10232616" y="6481089"/>
            <a:ext cx="1012712" cy="365125"/>
          </a:xfrm>
        </p:spPr>
        <p:txBody>
          <a:bodyPr/>
          <a:lstStyle/>
          <a:p>
            <a:fld id="{B7ECAA2D-F9D5-4AAB-9191-40BF0C7233F9}" type="datetime1">
              <a:rPr lang="en-US" smtClean="0"/>
              <a:t>4/16/2025</a:t>
            </a:fld>
            <a:endParaRPr lang="en-US"/>
          </a:p>
        </p:txBody>
      </p:sp>
      <p:sp>
        <p:nvSpPr>
          <p:cNvPr id="5" name="Footer Placeholder 4"/>
          <p:cNvSpPr>
            <a:spLocks noGrp="1"/>
          </p:cNvSpPr>
          <p:nvPr>
            <p:ph type="ftr" sz="quarter" idx="11"/>
          </p:nvPr>
        </p:nvSpPr>
        <p:spPr>
          <a:xfrm>
            <a:off x="743772" y="6401370"/>
            <a:ext cx="4114800" cy="365125"/>
          </a:xfrm>
        </p:spPr>
        <p:txBody>
          <a:bodyPr/>
          <a:lstStyle>
            <a:lvl1pPr algn="l">
              <a:defRPr/>
            </a:lvl1pPr>
          </a:lstStyle>
          <a:p>
            <a:r>
              <a:rPr lang="en-US"/>
              <a:t>KVAH Billing</a:t>
            </a:r>
            <a:endParaRPr lang="en-US" dirty="0"/>
          </a:p>
        </p:txBody>
      </p:sp>
      <p:sp>
        <p:nvSpPr>
          <p:cNvPr id="6" name="Slide Number Placeholder 5"/>
          <p:cNvSpPr>
            <a:spLocks noGrp="1"/>
          </p:cNvSpPr>
          <p:nvPr>
            <p:ph type="sldNum" sz="quarter" idx="12"/>
          </p:nvPr>
        </p:nvSpPr>
        <p:spPr>
          <a:xfrm>
            <a:off x="11246821" y="6519134"/>
            <a:ext cx="721360" cy="265308"/>
          </a:xfrm>
        </p:spPr>
        <p:txBody>
          <a:bodyPr/>
          <a:lstStyle/>
          <a:p>
            <a:fld id="{9B618960-8005-486C-9A75-10CB2AAC16F9}" type="slidenum">
              <a:rPr lang="en-US" smtClean="0"/>
              <a:t>‹#›</a:t>
            </a:fld>
            <a:endParaRPr lang="en-US"/>
          </a:p>
        </p:txBody>
      </p:sp>
      <p:pic>
        <p:nvPicPr>
          <p:cNvPr id="8" name="Picture 7" descr="IOIT 2"/>
          <p:cNvPicPr/>
          <p:nvPr userDrawn="1"/>
        </p:nvPicPr>
        <p:blipFill>
          <a:blip r:embed="rId3" cstate="print">
            <a:extLst>
              <a:ext uri="{28A0092B-C50C-407E-A947-70E740481C1C}">
                <a14:useLocalDpi xmlns:a14="http://schemas.microsoft.com/office/drawing/2010/main" val="0"/>
              </a:ext>
            </a:extLst>
          </a:blip>
          <a:srcRect b="15068"/>
          <a:stretch>
            <a:fillRect/>
          </a:stretch>
        </p:blipFill>
        <p:spPr bwMode="auto">
          <a:xfrm>
            <a:off x="5125421" y="6401370"/>
            <a:ext cx="2098040" cy="38766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464183-3CED-4BFD-B1EE-8E1D99CE113E}" type="datetime1">
              <a:rPr lang="en-US" smtClean="0"/>
              <a:t>4/16/2025</a:t>
            </a:fld>
            <a:endParaRPr lang="en-US"/>
          </a:p>
        </p:txBody>
      </p:sp>
      <p:sp>
        <p:nvSpPr>
          <p:cNvPr id="5" name="Footer Placeholder 4"/>
          <p:cNvSpPr>
            <a:spLocks noGrp="1"/>
          </p:cNvSpPr>
          <p:nvPr>
            <p:ph type="ftr" sz="quarter" idx="11"/>
          </p:nvPr>
        </p:nvSpPr>
        <p:spPr/>
        <p:txBody>
          <a:bodyPr/>
          <a:lstStyle/>
          <a:p>
            <a:r>
              <a:rPr lang="en-US"/>
              <a:t>KVAH Billing</a:t>
            </a:r>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9E05FEB-5051-4574-A2FC-274E301CD6C3}" type="datetime1">
              <a:rPr lang="en-US" smtClean="0"/>
              <a:t>4/16/2025</a:t>
            </a:fld>
            <a:endParaRPr lang="en-US"/>
          </a:p>
        </p:txBody>
      </p:sp>
      <p:sp>
        <p:nvSpPr>
          <p:cNvPr id="6" name="Footer Placeholder 5"/>
          <p:cNvSpPr>
            <a:spLocks noGrp="1"/>
          </p:cNvSpPr>
          <p:nvPr>
            <p:ph type="ftr" sz="quarter" idx="11"/>
          </p:nvPr>
        </p:nvSpPr>
        <p:spPr/>
        <p:txBody>
          <a:bodyPr/>
          <a:lstStyle/>
          <a:p>
            <a:r>
              <a:rPr lang="en-US"/>
              <a:t>KVAH Billing</a:t>
            </a:r>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6BD0BD-0D0B-4DBD-8772-816AF5B5005D}" type="datetime1">
              <a:rPr lang="en-US" smtClean="0"/>
              <a:t>4/16/2025</a:t>
            </a:fld>
            <a:endParaRPr lang="en-US"/>
          </a:p>
        </p:txBody>
      </p:sp>
      <p:sp>
        <p:nvSpPr>
          <p:cNvPr id="8" name="Footer Placeholder 7"/>
          <p:cNvSpPr>
            <a:spLocks noGrp="1"/>
          </p:cNvSpPr>
          <p:nvPr>
            <p:ph type="ftr" sz="quarter" idx="11"/>
          </p:nvPr>
        </p:nvSpPr>
        <p:spPr/>
        <p:txBody>
          <a:bodyPr/>
          <a:lstStyle/>
          <a:p>
            <a:r>
              <a:rPr lang="en-US"/>
              <a:t>KVAH Billing</a:t>
            </a:r>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51CC12C-2B9F-424F-AB2E-DBDB4C714413}" type="datetime1">
              <a:rPr lang="en-US" smtClean="0"/>
              <a:t>4/16/2025</a:t>
            </a:fld>
            <a:endParaRPr lang="en-US"/>
          </a:p>
        </p:txBody>
      </p:sp>
      <p:sp>
        <p:nvSpPr>
          <p:cNvPr id="4" name="Footer Placeholder 3"/>
          <p:cNvSpPr>
            <a:spLocks noGrp="1"/>
          </p:cNvSpPr>
          <p:nvPr>
            <p:ph type="ftr" sz="quarter" idx="11"/>
          </p:nvPr>
        </p:nvSpPr>
        <p:spPr/>
        <p:txBody>
          <a:bodyPr/>
          <a:lstStyle/>
          <a:p>
            <a:r>
              <a:rPr lang="en-US"/>
              <a:t>KVAH Billing</a:t>
            </a:r>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4CDD94-3DF6-4E84-A573-B1784C390F8A}" type="datetime1">
              <a:rPr lang="en-US" smtClean="0"/>
              <a:t>4/16/2025</a:t>
            </a:fld>
            <a:endParaRPr lang="en-US"/>
          </a:p>
        </p:txBody>
      </p:sp>
      <p:sp>
        <p:nvSpPr>
          <p:cNvPr id="3" name="Footer Placeholder 2"/>
          <p:cNvSpPr>
            <a:spLocks noGrp="1"/>
          </p:cNvSpPr>
          <p:nvPr>
            <p:ph type="ftr" sz="quarter" idx="11"/>
          </p:nvPr>
        </p:nvSpPr>
        <p:spPr/>
        <p:txBody>
          <a:bodyPr/>
          <a:lstStyle/>
          <a:p>
            <a:r>
              <a:rPr lang="en-US"/>
              <a:t>KVAH Billing</a:t>
            </a:r>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894D07-C0AC-4D2D-B8FA-1E2E9676975C}" type="datetime1">
              <a:rPr lang="en-US" smtClean="0"/>
              <a:t>4/16/2025</a:t>
            </a:fld>
            <a:endParaRPr lang="en-US"/>
          </a:p>
        </p:txBody>
      </p:sp>
      <p:sp>
        <p:nvSpPr>
          <p:cNvPr id="6" name="Footer Placeholder 5"/>
          <p:cNvSpPr>
            <a:spLocks noGrp="1"/>
          </p:cNvSpPr>
          <p:nvPr>
            <p:ph type="ftr" sz="quarter" idx="11"/>
          </p:nvPr>
        </p:nvSpPr>
        <p:spPr/>
        <p:txBody>
          <a:bodyPr/>
          <a:lstStyle/>
          <a:p>
            <a:r>
              <a:rPr lang="en-US"/>
              <a:t>KVAH Billing</a:t>
            </a:r>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5C9F2A-D7AA-4FD8-BFC1-8DFF3884E819}" type="datetime1">
              <a:rPr lang="en-US" smtClean="0"/>
              <a:t>4/16/2025</a:t>
            </a:fld>
            <a:endParaRPr lang="en-US"/>
          </a:p>
        </p:txBody>
      </p:sp>
      <p:sp>
        <p:nvSpPr>
          <p:cNvPr id="6" name="Footer Placeholder 5"/>
          <p:cNvSpPr>
            <a:spLocks noGrp="1"/>
          </p:cNvSpPr>
          <p:nvPr>
            <p:ph type="ftr" sz="quarter" idx="11"/>
          </p:nvPr>
        </p:nvSpPr>
        <p:spPr/>
        <p:txBody>
          <a:bodyPr/>
          <a:lstStyle/>
          <a:p>
            <a:r>
              <a:rPr lang="en-US"/>
              <a:t>KVAH Billing</a:t>
            </a:r>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18E0F2-79C9-45D7-80D6-2CB57ECC5CFD}" type="datetime1">
              <a:rPr lang="en-US" smtClean="0"/>
              <a:t>4/16/2025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KVAH Billing</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Niranjan Work\A I S S M S\AISSMS PPT Profile Page\PPT Design 6\01.jpg01"/>
          <p:cNvPicPr>
            <a:picLocks noChangeAspect="1"/>
          </p:cNvPicPr>
          <p:nvPr/>
        </p:nvPicPr>
        <p:blipFill>
          <a:blip r:embed="rId2"/>
          <a:srcRect/>
          <a:stretch>
            <a:fillRect/>
          </a:stretch>
        </p:blipFill>
        <p:spPr>
          <a:xfrm>
            <a:off x="0" y="0"/>
            <a:ext cx="12189460" cy="6859270"/>
          </a:xfrm>
          <a:prstGeom prst="rect">
            <a:avLst/>
          </a:prstGeom>
        </p:spPr>
      </p:pic>
      <p:pic>
        <p:nvPicPr>
          <p:cNvPr id="5" name="Picture 4" descr="IOIT 2"/>
          <p:cNvPicPr/>
          <p:nvPr/>
        </p:nvPicPr>
        <p:blipFill>
          <a:blip r:embed="rId3" cstate="print">
            <a:extLst>
              <a:ext uri="{28A0092B-C50C-407E-A947-70E740481C1C}">
                <a14:useLocalDpi xmlns:a14="http://schemas.microsoft.com/office/drawing/2010/main" val="0"/>
              </a:ext>
            </a:extLst>
          </a:blip>
          <a:srcRect b="15068"/>
          <a:stretch>
            <a:fillRect/>
          </a:stretch>
        </p:blipFill>
        <p:spPr bwMode="auto">
          <a:xfrm>
            <a:off x="3543001" y="1016456"/>
            <a:ext cx="5103458" cy="1008699"/>
          </a:xfrm>
          <a:prstGeom prst="rect">
            <a:avLst/>
          </a:prstGeom>
          <a:noFill/>
          <a:ln>
            <a:noFill/>
          </a:ln>
        </p:spPr>
      </p:pic>
      <p:sp>
        <p:nvSpPr>
          <p:cNvPr id="3" name="Title 2"/>
          <p:cNvSpPr>
            <a:spLocks noGrp="1"/>
          </p:cNvSpPr>
          <p:nvPr>
            <p:ph type="ctrTitle"/>
          </p:nvPr>
        </p:nvSpPr>
        <p:spPr>
          <a:xfrm>
            <a:off x="1600723" y="2831506"/>
            <a:ext cx="9144000" cy="1235527"/>
          </a:xfrm>
        </p:spPr>
        <p:txBody>
          <a:bodyPr>
            <a:normAutofit fontScale="90000"/>
          </a:bodyPr>
          <a:lstStyle/>
          <a:p>
            <a:r>
              <a:rPr lang="en-IN" dirty="0"/>
              <a:t/>
            </a:r>
            <a:br>
              <a:rPr lang="en-IN" dirty="0"/>
            </a:br>
            <a:r>
              <a:rPr lang="en-IN" dirty="0"/>
              <a:t> </a:t>
            </a:r>
            <a:r>
              <a:rPr lang="en-IN" dirty="0" smtClean="0"/>
              <a:t>Scada </a:t>
            </a:r>
            <a:r>
              <a:rPr lang="en-IN" dirty="0"/>
              <a:t>Design for Process Parameter </a:t>
            </a:r>
            <a:endParaRPr lang="en-IN" sz="4800" dirty="0"/>
          </a:p>
        </p:txBody>
      </p:sp>
      <p:sp>
        <p:nvSpPr>
          <p:cNvPr id="2" name="Rectangle 1"/>
          <p:cNvSpPr/>
          <p:nvPr/>
        </p:nvSpPr>
        <p:spPr>
          <a:xfrm>
            <a:off x="4551528" y="3244334"/>
            <a:ext cx="3198611" cy="1969770"/>
          </a:xfrm>
          <a:prstGeom prst="rect">
            <a:avLst/>
          </a:prstGeom>
        </p:spPr>
        <p:txBody>
          <a:bodyPr wrap="square">
            <a:spAutoFit/>
          </a:bodyPr>
          <a:lstStyle/>
          <a:p>
            <a:endParaRPr lang="en-IN" b="1" dirty="0" smtClean="0">
              <a:solidFill>
                <a:srgbClr val="000000"/>
              </a:solidFill>
              <a:latin typeface="Times New Roman" panose="02020603050405020304" pitchFamily="18" charset="0"/>
            </a:endParaRPr>
          </a:p>
          <a:p>
            <a:endParaRPr lang="en-IN" b="1" dirty="0">
              <a:solidFill>
                <a:srgbClr val="000000"/>
              </a:solidFill>
              <a:latin typeface="Times New Roman" panose="02020603050405020304" pitchFamily="18" charset="0"/>
            </a:endParaRPr>
          </a:p>
          <a:p>
            <a:endParaRPr lang="en-IN" b="1" dirty="0" smtClean="0">
              <a:solidFill>
                <a:srgbClr val="000000"/>
              </a:solidFill>
              <a:latin typeface="Times New Roman" panose="02020603050405020304" pitchFamily="18" charset="0"/>
            </a:endParaRPr>
          </a:p>
          <a:p>
            <a:endParaRPr lang="en-IN" b="1" dirty="0">
              <a:solidFill>
                <a:srgbClr val="000000"/>
              </a:solidFill>
              <a:latin typeface="Times New Roman" panose="02020603050405020304" pitchFamily="18" charset="0"/>
            </a:endParaRPr>
          </a:p>
          <a:p>
            <a:endParaRPr lang="en-IN" b="1" dirty="0" smtClean="0">
              <a:solidFill>
                <a:srgbClr val="000000"/>
              </a:solidFill>
              <a:latin typeface="Times New Roman" panose="02020603050405020304" pitchFamily="18" charset="0"/>
            </a:endParaRPr>
          </a:p>
          <a:p>
            <a:pPr algn="ctr"/>
            <a:r>
              <a:rPr lang="en-IN" sz="3200" b="1" dirty="0" smtClean="0">
                <a:solidFill>
                  <a:srgbClr val="000000"/>
                </a:solidFill>
                <a:latin typeface="+mj-lt"/>
              </a:rPr>
              <a:t>Group No: 08 </a:t>
            </a:r>
            <a:endParaRPr lang="en-IN" sz="3200" dirty="0">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3600" dirty="0">
                <a:latin typeface="Times New Roman" panose="02020603050405020304" pitchFamily="18" charset="0"/>
                <a:cs typeface="Times New Roman" panose="02020603050405020304" pitchFamily="18" charset="0"/>
              </a:rPr>
              <a:t>Future Scope</a:t>
            </a:r>
          </a:p>
        </p:txBody>
      </p:sp>
      <p:sp>
        <p:nvSpPr>
          <p:cNvPr id="3" name="Content Placeholder 2"/>
          <p:cNvSpPr>
            <a:spLocks noGrp="1"/>
          </p:cNvSpPr>
          <p:nvPr>
            <p:ph idx="1"/>
          </p:nvPr>
        </p:nvSpPr>
        <p:spPr>
          <a:xfrm>
            <a:off x="257287" y="1446663"/>
            <a:ext cx="11834308" cy="5536822"/>
          </a:xfrm>
        </p:spPr>
        <p:txBody>
          <a:bodyPr>
            <a:normAutofit/>
          </a:bodyPr>
          <a:lstStyle/>
          <a:p>
            <a:r>
              <a:rPr lang="en-US" sz="1400" dirty="0"/>
              <a:t>The </a:t>
            </a:r>
            <a:r>
              <a:rPr lang="en-IN" sz="1400" dirty="0"/>
              <a:t>Scada Design for Process Parameter </a:t>
            </a:r>
            <a:r>
              <a:rPr lang="en-US" sz="1400" dirty="0" smtClean="0"/>
              <a:t>has </a:t>
            </a:r>
            <a:r>
              <a:rPr lang="en-US" sz="1400" dirty="0"/>
              <a:t>strong potential for real-world implementation:</a:t>
            </a:r>
          </a:p>
          <a:p>
            <a:r>
              <a:rPr lang="en-US" sz="1400" b="1" dirty="0"/>
              <a:t>Hardware Integration</a:t>
            </a:r>
            <a:r>
              <a:rPr lang="en-US" sz="1400" dirty="0"/>
              <a:t>: Move from simulation to physical PLCs and sensors</a:t>
            </a:r>
          </a:p>
          <a:p>
            <a:r>
              <a:rPr lang="en-US" sz="1400" b="1" dirty="0" err="1"/>
              <a:t>IoT</a:t>
            </a:r>
            <a:r>
              <a:rPr lang="en-US" sz="1400" b="1" dirty="0"/>
              <a:t> &amp; Cloud</a:t>
            </a:r>
            <a:r>
              <a:rPr lang="en-US" sz="1400" dirty="0"/>
              <a:t>: Enable remote monitoring and cloud data analytics</a:t>
            </a:r>
          </a:p>
          <a:p>
            <a:r>
              <a:rPr lang="en-US" sz="1400" b="1" dirty="0"/>
              <a:t>Wireless Sensing</a:t>
            </a:r>
            <a:r>
              <a:rPr lang="en-US" sz="1400" dirty="0"/>
              <a:t>: Add edge computing for mobile/remote use</a:t>
            </a:r>
          </a:p>
          <a:p>
            <a:r>
              <a:rPr lang="en-US" sz="1400" b="1" dirty="0"/>
              <a:t>Machine Learning</a:t>
            </a:r>
            <a:r>
              <a:rPr lang="en-US" sz="1400" dirty="0"/>
              <a:t>: Predict faults and auto-tune PID controls</a:t>
            </a:r>
          </a:p>
          <a:p>
            <a:r>
              <a:rPr lang="en-US" sz="1400" b="1" dirty="0"/>
              <a:t>Advanced Strategies</a:t>
            </a:r>
            <a:r>
              <a:rPr lang="en-US" sz="1400" dirty="0"/>
              <a:t>: Use fuzzy logic, MPC, neural networks</a:t>
            </a:r>
          </a:p>
          <a:p>
            <a:r>
              <a:rPr lang="en-US" sz="1400" b="1" dirty="0"/>
              <a:t>Additional Parameters</a:t>
            </a:r>
            <a:r>
              <a:rPr lang="en-US" sz="1400" dirty="0"/>
              <a:t>: Include pH, turbidity, chemical dosing</a:t>
            </a:r>
          </a:p>
          <a:p>
            <a:r>
              <a:rPr lang="en-US" sz="1400" b="1" dirty="0"/>
              <a:t>Training Modules</a:t>
            </a:r>
            <a:r>
              <a:rPr lang="en-US" sz="1400" dirty="0"/>
              <a:t>: Create academic and industrial content</a:t>
            </a:r>
          </a:p>
          <a:p>
            <a:r>
              <a:rPr lang="en-US" sz="1400" b="1" dirty="0"/>
              <a:t>Cybersecurity</a:t>
            </a:r>
            <a:r>
              <a:rPr lang="en-US" sz="1400" dirty="0"/>
              <a:t>: Secure data with protocols and real-time alerts</a:t>
            </a:r>
          </a:p>
          <a:p>
            <a:r>
              <a:rPr lang="en-US" sz="1400" b="1" dirty="0"/>
              <a:t>Scalability</a:t>
            </a:r>
            <a:r>
              <a:rPr lang="en-US" sz="1400" dirty="0"/>
              <a:t>: Modular design for large-scale setups</a:t>
            </a:r>
          </a:p>
          <a:p>
            <a:r>
              <a:rPr lang="en-US" sz="1400" b="1" dirty="0"/>
              <a:t>Industry 4.0 Ready</a:t>
            </a:r>
            <a:r>
              <a:rPr lang="en-US" sz="1400" dirty="0"/>
              <a:t>: Supports smart, adaptive process automation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a:xfrm>
            <a:off x="178846" y="1749258"/>
            <a:ext cx="11834308" cy="4781644"/>
          </a:xfrm>
        </p:spPr>
        <p:txBody>
          <a:bodyPr>
            <a:noAutofit/>
          </a:bodyPr>
          <a:lstStyle/>
          <a:p>
            <a:r>
              <a:rPr lang="en-US" sz="1400" dirty="0"/>
              <a:t>The </a:t>
            </a:r>
            <a:r>
              <a:rPr lang="en-US" sz="1400" dirty="0" err="1"/>
              <a:t>Scada</a:t>
            </a:r>
            <a:r>
              <a:rPr lang="en-US" sz="1400" dirty="0"/>
              <a:t> Design for Process Parameter successfully demonstrates the design and simulation of a basic process control and monitoring system using PLC and SCADA technologies. It focuses on key industrial parameters such as flow, level, temperature, and pressure, integrating sensors, actuators, and control logic to replicate real-world conditions within a virtual environment.</a:t>
            </a:r>
          </a:p>
          <a:p>
            <a:r>
              <a:rPr lang="en-US" sz="1400" dirty="0"/>
              <a:t>The project highlights the importance of automation in ensuring operational safety, efficiency, and fault detection in process industries. By simulating practical scenarios like overpressure, overflow, and abnormal flow, the system provides a valuable platform for understanding the fundamentals of industrial automation and process control.</a:t>
            </a:r>
          </a:p>
          <a:p>
            <a:r>
              <a:rPr lang="en-US" sz="1400" dirty="0"/>
              <a:t>Although the current version operates entirely in a simulated environment and uses fundamental control logic, it lays the groundwork for future enhancements, including hardware integration and more advanced control mechanisms. Overall, this design serves as an effective educational and training tool, bridging theoretical knowledge with hands-on application in industrial automation.</a:t>
            </a:r>
            <a:endParaRPr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latin typeface="Times New Roman" panose="02020603050405020304" pitchFamily="18" charset="0"/>
                <a:cs typeface="Times New Roman" panose="02020603050405020304" pitchFamily="18" charset="0"/>
              </a:rPr>
              <a:t>References</a:t>
            </a:r>
          </a:p>
        </p:txBody>
      </p:sp>
      <p:sp>
        <p:nvSpPr>
          <p:cNvPr id="3" name="Content Placeholder 2"/>
          <p:cNvSpPr>
            <a:spLocks noGrp="1"/>
          </p:cNvSpPr>
          <p:nvPr>
            <p:ph idx="1"/>
          </p:nvPr>
        </p:nvSpPr>
        <p:spPr>
          <a:xfrm>
            <a:off x="257287" y="1980167"/>
            <a:ext cx="11834308" cy="4781644"/>
          </a:xfrm>
        </p:spPr>
        <p:txBody>
          <a:bodyPr>
            <a:normAutofit/>
          </a:bodyPr>
          <a:lstStyle/>
          <a:p>
            <a:pPr marL="0" indent="0">
              <a:buNone/>
            </a:pPr>
            <a:r>
              <a:rPr lang="en-IN" sz="1400" dirty="0"/>
              <a:t>[1] S. </a:t>
            </a:r>
            <a:r>
              <a:rPr lang="en-IN" sz="1400" dirty="0" err="1"/>
              <a:t>Phuyal</a:t>
            </a:r>
            <a:r>
              <a:rPr lang="en-IN" sz="1400" dirty="0"/>
              <a:t>, D. </a:t>
            </a:r>
            <a:r>
              <a:rPr lang="en-IN" sz="1400" dirty="0" err="1"/>
              <a:t>Bista</a:t>
            </a:r>
            <a:r>
              <a:rPr lang="en-IN" sz="1400" dirty="0"/>
              <a:t>, J. </a:t>
            </a:r>
            <a:r>
              <a:rPr lang="en-IN" sz="1400" dirty="0" err="1"/>
              <a:t>Izykowski</a:t>
            </a:r>
            <a:r>
              <a:rPr lang="en-IN" sz="1400" dirty="0"/>
              <a:t>, and R. </a:t>
            </a:r>
            <a:r>
              <a:rPr lang="en-IN" sz="1400" dirty="0" err="1"/>
              <a:t>Bista</a:t>
            </a:r>
            <a:r>
              <a:rPr lang="en-IN" sz="1400" dirty="0"/>
              <a:t>, "Design and implementation of cost efficient SCADA system for industrial automation," Int. J. Eng. Manuf., vol. 10, no. 2, pp. 15–28, Apr. 2020, DOI: 10.5815/ijem.2020.02.02. </a:t>
            </a:r>
          </a:p>
          <a:p>
            <a:pPr marL="0" indent="0">
              <a:buNone/>
            </a:pPr>
            <a:r>
              <a:rPr lang="en-IN" sz="1400" dirty="0"/>
              <a:t>[2] T. S. </a:t>
            </a:r>
            <a:r>
              <a:rPr lang="en-IN" sz="1400" dirty="0" err="1"/>
              <a:t>Amosun</a:t>
            </a:r>
            <a:r>
              <a:rPr lang="en-IN" sz="1400" dirty="0"/>
              <a:t> and W. O. </a:t>
            </a:r>
            <a:r>
              <a:rPr lang="en-IN" sz="1400" dirty="0" err="1"/>
              <a:t>Adedeji</a:t>
            </a:r>
            <a:r>
              <a:rPr lang="en-IN" sz="1400" dirty="0"/>
              <a:t>, "Design of a PLC based temperature controlled system," REM J. </a:t>
            </a:r>
            <a:r>
              <a:rPr lang="en-IN" sz="1400" dirty="0" err="1"/>
              <a:t>Rekayasa</a:t>
            </a:r>
            <a:r>
              <a:rPr lang="en-IN" sz="1400" dirty="0"/>
              <a:t> </a:t>
            </a:r>
            <a:r>
              <a:rPr lang="en-IN" sz="1400" dirty="0" err="1"/>
              <a:t>Energi</a:t>
            </a:r>
            <a:r>
              <a:rPr lang="en-IN" sz="1400" dirty="0"/>
              <a:t> </a:t>
            </a:r>
            <a:r>
              <a:rPr lang="en-IN" sz="1400" dirty="0" err="1"/>
              <a:t>Manufakt</a:t>
            </a:r>
            <a:r>
              <a:rPr lang="en-IN" sz="1400" dirty="0"/>
              <a:t>., vol. 8, no. 2, pp. 93–100, Dec. 2023, DOI: 10.21070/r.e.m.v8i2.1683. </a:t>
            </a:r>
          </a:p>
          <a:p>
            <a:pPr marL="0" indent="0">
              <a:buNone/>
            </a:pPr>
            <a:r>
              <a:rPr lang="en-IN" sz="1400" dirty="0"/>
              <a:t>[3] A. </a:t>
            </a:r>
            <a:r>
              <a:rPr lang="en-IN" sz="1400" dirty="0" err="1"/>
              <a:t>Archana</a:t>
            </a:r>
            <a:r>
              <a:rPr lang="en-IN" sz="1400" dirty="0"/>
              <a:t> and B. Yadav, "PLC &amp; SCADA based automation of filter house, a section of Water Treatment Plant," in Proc. 2012 1st Int. Conf. </a:t>
            </a:r>
            <a:r>
              <a:rPr lang="en-IN" sz="1400" dirty="0" err="1"/>
              <a:t>Emerg</a:t>
            </a:r>
            <a:r>
              <a:rPr lang="en-IN" sz="1400" dirty="0"/>
              <a:t>. Technol. Trends Electron., </a:t>
            </a:r>
            <a:r>
              <a:rPr lang="en-IN" sz="1400" dirty="0" err="1"/>
              <a:t>Commun</a:t>
            </a:r>
            <a:r>
              <a:rPr lang="en-IN" sz="1400" dirty="0"/>
              <a:t>. </a:t>
            </a:r>
            <a:r>
              <a:rPr lang="en-IN" sz="1400" dirty="0" err="1"/>
              <a:t>Netw</a:t>
            </a:r>
            <a:r>
              <a:rPr lang="en-IN" sz="1400" dirty="0"/>
              <a:t>. (ET2ECN), Bhopal, India, Dec. 19–21, 2012, pp. 1–6, DOI: 10.1109/ET2ECN.2012.6470057. </a:t>
            </a:r>
          </a:p>
          <a:p>
            <a:pPr marL="0" indent="0">
              <a:buNone/>
            </a:pPr>
            <a:r>
              <a:rPr lang="en-IN" sz="1400" dirty="0"/>
              <a:t>[4] D. </a:t>
            </a:r>
            <a:r>
              <a:rPr lang="en-IN" sz="1400" dirty="0" err="1"/>
              <a:t>Engin</a:t>
            </a:r>
            <a:r>
              <a:rPr lang="en-IN" sz="1400" dirty="0"/>
              <a:t>, M. </a:t>
            </a:r>
            <a:r>
              <a:rPr lang="en-IN" sz="1400" dirty="0" err="1"/>
              <a:t>Engin</a:t>
            </a:r>
            <a:r>
              <a:rPr lang="en-IN" sz="1400" dirty="0"/>
              <a:t>, S. Pınar, and M. </a:t>
            </a:r>
            <a:r>
              <a:rPr lang="en-IN" sz="1400" dirty="0" err="1"/>
              <a:t>Candan</a:t>
            </a:r>
            <a:r>
              <a:rPr lang="en-IN" sz="1400" dirty="0"/>
              <a:t>, "PLC and SCADA based real-time monitoring and control of networked processes," J. </a:t>
            </a:r>
            <a:r>
              <a:rPr lang="en-IN" sz="1400" dirty="0" err="1"/>
              <a:t>Multidiscip</a:t>
            </a:r>
            <a:r>
              <a:rPr lang="en-IN" sz="1400" dirty="0"/>
              <a:t>. Eng. Sci. Technol. (JMEST), vol. 8, no. 6, pp. 14070–14080, Jun. 2021.</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Niranjan Work\A I S S M S\AISSMS PPT Profile Page\PPT Design 6\06.jpg06"/>
          <p:cNvPicPr>
            <a:picLocks noChangeAspect="1"/>
          </p:cNvPicPr>
          <p:nvPr/>
        </p:nvPicPr>
        <p:blipFill>
          <a:blip r:embed="rId2"/>
          <a:srcRect/>
          <a:stretch>
            <a:fillRect/>
          </a:stretch>
        </p:blipFill>
        <p:spPr>
          <a:xfrm>
            <a:off x="1270" y="-317"/>
            <a:ext cx="12189460" cy="6859270"/>
          </a:xfrm>
          <a:prstGeom prst="rect">
            <a:avLst/>
          </a:prstGeom>
        </p:spPr>
      </p:pic>
      <p:sp>
        <p:nvSpPr>
          <p:cNvPr id="2" name="Title 1"/>
          <p:cNvSpPr>
            <a:spLocks noGrp="1"/>
          </p:cNvSpPr>
          <p:nvPr>
            <p:ph type="ctrTitle"/>
          </p:nvPr>
        </p:nvSpPr>
        <p:spPr>
          <a:xfrm>
            <a:off x="1713865" y="3029585"/>
            <a:ext cx="8764905" cy="1100455"/>
          </a:xfrm>
        </p:spPr>
        <p:txBody>
          <a:bodyPr>
            <a:normAutofit/>
          </a:bodyPr>
          <a:lstStyle/>
          <a:p>
            <a:r>
              <a:rPr lang="en-US" b="1" dirty="0">
                <a:solidFill>
                  <a:srgbClr val="002060"/>
                </a:solidFill>
                <a:latin typeface="Bahnschrift" panose="020B0502040204020203" charset="0"/>
                <a:sym typeface="+mn-ea"/>
              </a:rPr>
              <a:t>Thank You</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3600" dirty="0">
                <a:cs typeface="Times New Roman" panose="02020603050405020304" pitchFamily="18" charset="0"/>
              </a:rPr>
              <a:t>Introduction</a:t>
            </a:r>
          </a:p>
        </p:txBody>
      </p:sp>
      <p:sp>
        <p:nvSpPr>
          <p:cNvPr id="3" name="Content Placeholder 2"/>
          <p:cNvSpPr>
            <a:spLocks noGrp="1"/>
          </p:cNvSpPr>
          <p:nvPr>
            <p:ph idx="1"/>
          </p:nvPr>
        </p:nvSpPr>
        <p:spPr>
          <a:xfrm>
            <a:off x="257287" y="1869331"/>
            <a:ext cx="11834308" cy="4781644"/>
          </a:xfrm>
        </p:spPr>
        <p:txBody>
          <a:bodyPr>
            <a:normAutofit/>
          </a:bodyPr>
          <a:lstStyle/>
          <a:p>
            <a:r>
              <a:rPr lang="en-US" sz="1800" dirty="0">
                <a:cs typeface="Times New Roman" panose="02020603050405020304" pitchFamily="18" charset="0"/>
              </a:rPr>
              <a:t>In today's rapidly evolving industrial and agricultural sectors, the need for automation, precision control, and real-time monitoring has become more critical than ever. The “</a:t>
            </a:r>
            <a:r>
              <a:rPr lang="en-US" sz="1800" dirty="0" err="1">
                <a:cs typeface="Times New Roman" panose="02020603050405020304" pitchFamily="18" charset="0"/>
              </a:rPr>
              <a:t>Scada</a:t>
            </a:r>
            <a:r>
              <a:rPr lang="en-US" sz="1800" dirty="0">
                <a:cs typeface="Times New Roman" panose="02020603050405020304" pitchFamily="18" charset="0"/>
              </a:rPr>
              <a:t> Design for Process Parameter” is designed as a compact, integrated training and testing platform that simulates real-world industrial process control systems. It enables users to monitor and control vital parameters such as flow rate, liquid level, temperature, and pressure, making it highly applicable in industries like water treatment, chemical processing, and modern agricultural systems.</a:t>
            </a:r>
          </a:p>
          <a:p>
            <a:r>
              <a:rPr lang="en-US" sz="1800" dirty="0" smtClean="0">
                <a:cs typeface="Times New Roman" panose="02020603050405020304" pitchFamily="18" charset="0"/>
              </a:rPr>
              <a:t>With </a:t>
            </a:r>
            <a:r>
              <a:rPr lang="en-US" sz="1800" dirty="0">
                <a:cs typeface="Times New Roman" panose="02020603050405020304" pitchFamily="18" charset="0"/>
              </a:rPr>
              <a:t>increasing demand for process reliability and equipment protection, especially in resource-critical environments like agriculture, </a:t>
            </a:r>
            <a:r>
              <a:rPr lang="en-US" sz="1800" dirty="0" err="1">
                <a:cs typeface="Times New Roman" panose="02020603050405020304" pitchFamily="18" charset="0"/>
              </a:rPr>
              <a:t>Scada</a:t>
            </a:r>
            <a:r>
              <a:rPr lang="en-US" sz="1800" dirty="0">
                <a:cs typeface="Times New Roman" panose="02020603050405020304" pitchFamily="18" charset="0"/>
              </a:rPr>
              <a:t> Design for Process Parameter serves both as an educational tool and a practical prototype. It enables real-time fault detection, such as overpressure, overflow, under-voltage, or abnormal flow conditions, and takes appropriate control actions to maintain safe and optimal operation.</a:t>
            </a:r>
            <a:endParaRPr sz="1800" dirty="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latin typeface="Times New Roman" panose="02020603050405020304" pitchFamily="18" charset="0"/>
                <a:cs typeface="Times New Roman" panose="02020603050405020304" pitchFamily="18" charset="0"/>
              </a:rPr>
              <a:t>Methodology</a:t>
            </a:r>
          </a:p>
        </p:txBody>
      </p:sp>
      <p:sp>
        <p:nvSpPr>
          <p:cNvPr id="3" name="Content Placeholder 2"/>
          <p:cNvSpPr>
            <a:spLocks noGrp="1"/>
          </p:cNvSpPr>
          <p:nvPr>
            <p:ph idx="1"/>
          </p:nvPr>
        </p:nvSpPr>
        <p:spPr>
          <a:xfrm>
            <a:off x="257287" y="1998641"/>
            <a:ext cx="11834308" cy="4781644"/>
          </a:xfrm>
        </p:spPr>
        <p:txBody>
          <a:bodyPr>
            <a:normAutofit/>
          </a:bodyPr>
          <a:lstStyle/>
          <a:p>
            <a:pPr marL="457200" lvl="2" indent="-457200">
              <a:spcBef>
                <a:spcPts val="1000"/>
              </a:spcBef>
              <a:buFont typeface="+mj-lt"/>
              <a:buAutoNum type="arabicPeriod"/>
            </a:pPr>
            <a:r>
              <a:rPr lang="en-US" b="1" dirty="0"/>
              <a:t>SYSTEM </a:t>
            </a:r>
            <a:r>
              <a:rPr lang="en-US" b="1" dirty="0" smtClean="0"/>
              <a:t>DESIGN</a:t>
            </a:r>
          </a:p>
          <a:p>
            <a:pPr marL="228600" lvl="2">
              <a:spcBef>
                <a:spcPts val="1000"/>
              </a:spcBef>
            </a:pPr>
            <a:r>
              <a:rPr lang="en-US" dirty="0" smtClean="0"/>
              <a:t>Process </a:t>
            </a:r>
            <a:r>
              <a:rPr lang="en-US" dirty="0"/>
              <a:t>Parameter monitoring and control</a:t>
            </a:r>
            <a:endParaRPr lang="en-IN" sz="1600" dirty="0"/>
          </a:p>
          <a:p>
            <a:pPr marL="228600" lvl="2">
              <a:spcBef>
                <a:spcPts val="1000"/>
              </a:spcBef>
            </a:pPr>
            <a:r>
              <a:rPr lang="en-US" dirty="0"/>
              <a:t>PLC and SCADA </a:t>
            </a:r>
            <a:r>
              <a:rPr lang="en-US" dirty="0" smtClean="0"/>
              <a:t>Integration</a:t>
            </a:r>
          </a:p>
          <a:p>
            <a:pPr marL="228600" lvl="2">
              <a:spcBef>
                <a:spcPts val="1000"/>
              </a:spcBef>
            </a:pPr>
            <a:endParaRPr lang="en-US" sz="1600" b="1" dirty="0"/>
          </a:p>
          <a:p>
            <a:pPr marL="0" lvl="2" indent="0">
              <a:spcBef>
                <a:spcPts val="1000"/>
              </a:spcBef>
              <a:buNone/>
            </a:pPr>
            <a:r>
              <a:rPr lang="en-US" sz="1600" b="1" dirty="0" smtClean="0"/>
              <a:t>2. </a:t>
            </a:r>
            <a:r>
              <a:rPr lang="en-US" b="1" dirty="0"/>
              <a:t>PROJECT PLANNING</a:t>
            </a:r>
            <a:endParaRPr lang="en-IN" b="1" dirty="0"/>
          </a:p>
          <a:p>
            <a:pPr marL="342900" lvl="2" indent="-342900">
              <a:spcBef>
                <a:spcPts val="1000"/>
              </a:spcBef>
            </a:pPr>
            <a:r>
              <a:rPr lang="en-US" dirty="0"/>
              <a:t>Define Objectives and </a:t>
            </a:r>
            <a:r>
              <a:rPr lang="en-US" dirty="0" smtClean="0"/>
              <a:t>Requirements</a:t>
            </a:r>
          </a:p>
          <a:p>
            <a:pPr marL="342900" lvl="2" indent="-342900">
              <a:spcBef>
                <a:spcPts val="1000"/>
              </a:spcBef>
            </a:pPr>
            <a:r>
              <a:rPr lang="en-US" dirty="0"/>
              <a:t>Select </a:t>
            </a:r>
            <a:r>
              <a:rPr lang="en-US" dirty="0" smtClean="0"/>
              <a:t>Components</a:t>
            </a:r>
          </a:p>
          <a:p>
            <a:pPr marL="342900" lvl="2" indent="-342900">
              <a:spcBef>
                <a:spcPts val="1000"/>
              </a:spcBef>
            </a:pPr>
            <a:r>
              <a:rPr lang="en-US" dirty="0" smtClean="0"/>
              <a:t>Programming</a:t>
            </a:r>
          </a:p>
          <a:p>
            <a:pPr marL="342900" lvl="2" indent="-342900">
              <a:spcBef>
                <a:spcPts val="1000"/>
              </a:spcBef>
            </a:pPr>
            <a:r>
              <a:rPr lang="en-US" dirty="0"/>
              <a:t>Integration and </a:t>
            </a:r>
            <a:r>
              <a:rPr lang="en-US" dirty="0" smtClean="0"/>
              <a:t>Deployment</a:t>
            </a:r>
          </a:p>
          <a:p>
            <a:pPr marL="0" indent="0">
              <a:buNone/>
            </a:pPr>
            <a:endParaRPr lang="en-IN" dirty="0"/>
          </a:p>
          <a:p>
            <a:pPr marL="342900" lvl="2" indent="-342900">
              <a:spcBef>
                <a:spcPts val="1000"/>
              </a:spcBef>
            </a:pPr>
            <a:endParaRPr lang="en-IN" sz="1600" b="1" dirty="0"/>
          </a:p>
          <a:p>
            <a:endParaRPr sz="1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System</a:t>
            </a:r>
            <a:endParaRPr lang="en-IN" dirty="0"/>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883391" y="1366222"/>
            <a:ext cx="6667500" cy="4942503"/>
          </a:xfrm>
        </p:spPr>
      </p:pic>
      <p:sp>
        <p:nvSpPr>
          <p:cNvPr id="4" name="Slide Number Placeholder 3"/>
          <p:cNvSpPr>
            <a:spLocks noGrp="1"/>
          </p:cNvSpPr>
          <p:nvPr>
            <p:ph type="sldNum" sz="quarter" idx="12"/>
          </p:nvPr>
        </p:nvSpPr>
        <p:spPr/>
        <p:txBody>
          <a:bodyPr/>
          <a:lstStyle/>
          <a:p>
            <a:fld id="{9B618960-8005-486C-9A75-10CB2AAC16F9}" type="slidenum">
              <a:rPr lang="en-US" smtClean="0"/>
              <a:t>4</a:t>
            </a:fld>
            <a:endParaRPr lang="en-US"/>
          </a:p>
        </p:txBody>
      </p:sp>
    </p:spTree>
    <p:extLst>
      <p:ext uri="{BB962C8B-B14F-4D97-AF65-F5344CB8AC3E}">
        <p14:creationId xmlns:p14="http://schemas.microsoft.com/office/powerpoint/2010/main" val="3867516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67240-4D6B-E8EC-F260-8F38C26C496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Results</a:t>
            </a:r>
          </a:p>
        </p:txBody>
      </p:sp>
      <p:sp>
        <p:nvSpPr>
          <p:cNvPr id="4" name="Slide Number Placeholder 3">
            <a:extLst>
              <a:ext uri="{FF2B5EF4-FFF2-40B4-BE49-F238E27FC236}">
                <a16:creationId xmlns:a16="http://schemas.microsoft.com/office/drawing/2014/main" id="{CB1866FB-B1EF-57B0-AA61-F232F4FD2E2F}"/>
              </a:ext>
            </a:extLst>
          </p:cNvPr>
          <p:cNvSpPr>
            <a:spLocks noGrp="1"/>
          </p:cNvSpPr>
          <p:nvPr>
            <p:ph type="sldNum" sz="quarter" idx="12"/>
          </p:nvPr>
        </p:nvSpPr>
        <p:spPr/>
        <p:txBody>
          <a:bodyPr/>
          <a:lstStyle/>
          <a:p>
            <a:fld id="{9B618960-8005-486C-9A75-10CB2AAC16F9}" type="slidenum">
              <a:rPr lang="en-US" smtClean="0"/>
              <a:t>5</a:t>
            </a:fld>
            <a:endParaRPr lang="en-US"/>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287" y="1815152"/>
            <a:ext cx="5684293" cy="346056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7373" y="1815152"/>
            <a:ext cx="5860808" cy="3460560"/>
          </a:xfrm>
          <a:prstGeom prst="rect">
            <a:avLst/>
          </a:prstGeom>
        </p:spPr>
      </p:pic>
    </p:spTree>
    <p:extLst>
      <p:ext uri="{BB962C8B-B14F-4D97-AF65-F5344CB8AC3E}">
        <p14:creationId xmlns:p14="http://schemas.microsoft.com/office/powerpoint/2010/main" val="35304082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B618960-8005-486C-9A75-10CB2AAC16F9}" type="slidenum">
              <a:rPr lang="en-US" smtClean="0"/>
              <a:t>6</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3235" y="733566"/>
            <a:ext cx="9567081" cy="5381483"/>
          </a:xfrm>
          <a:prstGeom prst="rect">
            <a:avLst/>
          </a:prstGeom>
        </p:spPr>
      </p:pic>
    </p:spTree>
    <p:extLst>
      <p:ext uri="{BB962C8B-B14F-4D97-AF65-F5344CB8AC3E}">
        <p14:creationId xmlns:p14="http://schemas.microsoft.com/office/powerpoint/2010/main" val="3251109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B618960-8005-486C-9A75-10CB2AAC16F9}" type="slidenum">
              <a:rPr lang="en-US" smtClean="0"/>
              <a:t>7</a:t>
            </a:fld>
            <a:endParaRPr lang="en-US"/>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2954" y="1585249"/>
            <a:ext cx="5909547" cy="3408576"/>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2562" y="1585249"/>
            <a:ext cx="5763904" cy="3408576"/>
          </a:xfrm>
          <a:prstGeom prst="rect">
            <a:avLst/>
          </a:prstGeom>
        </p:spPr>
      </p:pic>
    </p:spTree>
    <p:extLst>
      <p:ext uri="{BB962C8B-B14F-4D97-AF65-F5344CB8AC3E}">
        <p14:creationId xmlns:p14="http://schemas.microsoft.com/office/powerpoint/2010/main" val="3706853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latin typeface="Times New Roman" panose="02020603050405020304" pitchFamily="18" charset="0"/>
                <a:cs typeface="Times New Roman" panose="02020603050405020304" pitchFamily="18" charset="0"/>
              </a:rPr>
              <a:t>Advantages</a:t>
            </a:r>
          </a:p>
        </p:txBody>
      </p:sp>
      <p:sp>
        <p:nvSpPr>
          <p:cNvPr id="3" name="Content Placeholder 2"/>
          <p:cNvSpPr>
            <a:spLocks noGrp="1"/>
          </p:cNvSpPr>
          <p:nvPr>
            <p:ph idx="1"/>
          </p:nvPr>
        </p:nvSpPr>
        <p:spPr>
          <a:xfrm>
            <a:off x="257287" y="1317009"/>
            <a:ext cx="11834308" cy="5540991"/>
          </a:xfrm>
        </p:spPr>
        <p:txBody>
          <a:bodyPr>
            <a:normAutofit/>
          </a:bodyPr>
          <a:lstStyle/>
          <a:p>
            <a:r>
              <a:rPr lang="en-US" sz="1400" b="1" dirty="0"/>
              <a:t>1. Real-time Monitoring and </a:t>
            </a:r>
            <a:r>
              <a:rPr lang="en-US" sz="1400" b="1" dirty="0" smtClean="0"/>
              <a:t>Control</a:t>
            </a:r>
            <a:r>
              <a:rPr lang="en-IN" sz="1400" b="1" dirty="0" smtClean="0"/>
              <a:t>: </a:t>
            </a:r>
            <a:r>
              <a:rPr lang="en-IN" sz="1400" dirty="0" smtClean="0"/>
              <a:t>The </a:t>
            </a:r>
            <a:r>
              <a:rPr lang="en-IN" sz="1400" dirty="0"/>
              <a:t>system allows continuous monitoring of process parameters like </a:t>
            </a:r>
            <a:r>
              <a:rPr lang="en-IN" sz="1400" b="1" dirty="0"/>
              <a:t>level, pressure, flow, and temperature</a:t>
            </a:r>
            <a:r>
              <a:rPr lang="en-IN" sz="1400" dirty="0"/>
              <a:t> via SCADA.</a:t>
            </a:r>
          </a:p>
          <a:p>
            <a:pPr marL="0" lvl="0" indent="0">
              <a:buNone/>
            </a:pPr>
            <a:r>
              <a:rPr lang="en-IN" sz="1400" dirty="0"/>
              <a:t> </a:t>
            </a:r>
            <a:r>
              <a:rPr lang="en-IN" sz="1400" dirty="0" smtClean="0"/>
              <a:t>     Operators </a:t>
            </a:r>
            <a:r>
              <a:rPr lang="en-IN" sz="1400" dirty="0"/>
              <a:t>can remotely control pumps and valves, improving safety and responsiveness</a:t>
            </a:r>
            <a:r>
              <a:rPr lang="en-IN" sz="1400" dirty="0" smtClean="0"/>
              <a:t>.</a:t>
            </a:r>
            <a:endParaRPr lang="en-IN" sz="1400" dirty="0"/>
          </a:p>
          <a:p>
            <a:r>
              <a:rPr lang="en-US" sz="1400" b="1" dirty="0"/>
              <a:t>2. Improved Process </a:t>
            </a:r>
            <a:r>
              <a:rPr lang="en-US" sz="1400" b="1" dirty="0" smtClean="0"/>
              <a:t>Efficiency</a:t>
            </a:r>
            <a:r>
              <a:rPr lang="en-IN" sz="1400" b="1" dirty="0" smtClean="0"/>
              <a:t>: </a:t>
            </a:r>
            <a:r>
              <a:rPr lang="en-IN" sz="1400" dirty="0" smtClean="0"/>
              <a:t>Automated </a:t>
            </a:r>
            <a:r>
              <a:rPr lang="en-IN" sz="1400" dirty="0"/>
              <a:t>start/stop logic for pumps and valves based on level and flow conditions reduces manual intervention.</a:t>
            </a:r>
          </a:p>
          <a:p>
            <a:pPr marL="0" lvl="0" indent="0">
              <a:buNone/>
            </a:pPr>
            <a:r>
              <a:rPr lang="en-IN" sz="1400" dirty="0"/>
              <a:t> </a:t>
            </a:r>
            <a:r>
              <a:rPr lang="en-IN" sz="1400" dirty="0" smtClean="0"/>
              <a:t>     Optimized </a:t>
            </a:r>
            <a:r>
              <a:rPr lang="en-IN" sz="1400" dirty="0"/>
              <a:t>control helps maintain consistent product quality and reduces downtime.</a:t>
            </a:r>
          </a:p>
          <a:p>
            <a:r>
              <a:rPr lang="en-US" sz="1400" b="1" dirty="0"/>
              <a:t>3. Enhanced </a:t>
            </a:r>
            <a:r>
              <a:rPr lang="en-US" sz="1400" b="1" dirty="0" smtClean="0"/>
              <a:t>Safety</a:t>
            </a:r>
            <a:r>
              <a:rPr lang="en-IN" sz="1400" b="1" dirty="0" smtClean="0"/>
              <a:t>: </a:t>
            </a:r>
            <a:r>
              <a:rPr lang="en-IN" sz="1400" dirty="0" smtClean="0"/>
              <a:t>Use </a:t>
            </a:r>
            <a:r>
              <a:rPr lang="en-IN" sz="1400" dirty="0"/>
              <a:t>of </a:t>
            </a:r>
            <a:r>
              <a:rPr lang="en-IN" sz="1400" b="1" dirty="0"/>
              <a:t>High-Level (LSH)</a:t>
            </a:r>
            <a:r>
              <a:rPr lang="en-IN" sz="1400" dirty="0"/>
              <a:t> and </a:t>
            </a:r>
            <a:r>
              <a:rPr lang="en-IN" sz="1400" b="1" dirty="0"/>
              <a:t>Low-Level (LSL)</a:t>
            </a:r>
            <a:r>
              <a:rPr lang="en-IN" sz="1400" dirty="0"/>
              <a:t> switches prevents overfilling or dry-run conditions.</a:t>
            </a:r>
          </a:p>
          <a:p>
            <a:pPr marL="0" lvl="0" indent="0">
              <a:buNone/>
            </a:pPr>
            <a:r>
              <a:rPr lang="en-IN" sz="1400" b="1" dirty="0"/>
              <a:t> </a:t>
            </a:r>
            <a:r>
              <a:rPr lang="en-IN" sz="1400" b="1" dirty="0" smtClean="0"/>
              <a:t>     </a:t>
            </a:r>
            <a:r>
              <a:rPr lang="en-IN" sz="1400" dirty="0" smtClean="0"/>
              <a:t>Pressure </a:t>
            </a:r>
            <a:r>
              <a:rPr lang="en-IN" sz="1400" dirty="0"/>
              <a:t>Relief Valve (PRV) and alarm logic protect equipment and personnel from hazardous overpressure situations.</a:t>
            </a:r>
          </a:p>
          <a:p>
            <a:r>
              <a:rPr lang="en-US" sz="1400" b="1" dirty="0"/>
              <a:t>4.</a:t>
            </a:r>
            <a:r>
              <a:rPr lang="en-US" sz="1400" dirty="0"/>
              <a:t> </a:t>
            </a:r>
            <a:r>
              <a:rPr lang="en-US" sz="1400" b="1" dirty="0"/>
              <a:t>Energy and Resource </a:t>
            </a:r>
            <a:r>
              <a:rPr lang="en-US" sz="1400" b="1" dirty="0" smtClean="0"/>
              <a:t>Savings</a:t>
            </a:r>
            <a:r>
              <a:rPr lang="en-IN" sz="1400" b="1" dirty="0" smtClean="0"/>
              <a:t>: </a:t>
            </a:r>
            <a:r>
              <a:rPr lang="en-IN" sz="1400" dirty="0" smtClean="0"/>
              <a:t>Pumps </a:t>
            </a:r>
            <a:r>
              <a:rPr lang="en-IN" sz="1400" dirty="0"/>
              <a:t>and valves operate only when necessary, minimizing energy consumption.</a:t>
            </a:r>
          </a:p>
          <a:p>
            <a:pPr marL="0" lvl="0" indent="0">
              <a:buNone/>
            </a:pPr>
            <a:r>
              <a:rPr lang="en-IN" sz="1400" dirty="0"/>
              <a:t> </a:t>
            </a:r>
            <a:r>
              <a:rPr lang="en-IN" sz="1400" dirty="0" smtClean="0"/>
              <a:t>     Controlled </a:t>
            </a:r>
            <a:r>
              <a:rPr lang="en-IN" sz="1400" dirty="0"/>
              <a:t>flow and level management reduce water or chemical wastage.</a:t>
            </a:r>
          </a:p>
          <a:p>
            <a:r>
              <a:rPr lang="en-US" sz="1400" b="1" dirty="0"/>
              <a:t>5. Scalable and Modular </a:t>
            </a:r>
            <a:r>
              <a:rPr lang="en-US" sz="1400" b="1" dirty="0" smtClean="0"/>
              <a:t>Design</a:t>
            </a:r>
            <a:r>
              <a:rPr lang="en-IN" sz="1400" b="1" dirty="0" smtClean="0"/>
              <a:t>: </a:t>
            </a:r>
            <a:r>
              <a:rPr lang="en-IN" sz="1400" dirty="0" smtClean="0"/>
              <a:t>The </a:t>
            </a:r>
            <a:r>
              <a:rPr lang="en-IN" sz="1400" dirty="0"/>
              <a:t>system can be easily expanded by adding more sensors, tanks, or processes.</a:t>
            </a:r>
          </a:p>
          <a:p>
            <a:pPr marL="0" lvl="0" indent="0">
              <a:buNone/>
            </a:pPr>
            <a:r>
              <a:rPr lang="en-IN" sz="1400" dirty="0"/>
              <a:t> </a:t>
            </a:r>
            <a:r>
              <a:rPr lang="en-IN" sz="1400" dirty="0" smtClean="0"/>
              <a:t>     Suitable </a:t>
            </a:r>
            <a:r>
              <a:rPr lang="en-IN" sz="1400" dirty="0"/>
              <a:t>for industrial applications like chemical processing, water treatment, and oil refineries.</a:t>
            </a:r>
          </a:p>
          <a:p>
            <a:r>
              <a:rPr lang="en-US" sz="1400" b="1" dirty="0"/>
              <a:t>6.Centralized Data Logging and </a:t>
            </a:r>
            <a:r>
              <a:rPr lang="en-US" sz="1400" b="1" dirty="0" smtClean="0"/>
              <a:t>Analysis</a:t>
            </a:r>
            <a:r>
              <a:rPr lang="en-IN" sz="1400" b="1" dirty="0" smtClean="0"/>
              <a:t>: </a:t>
            </a:r>
            <a:r>
              <a:rPr lang="en-IN" sz="1400" dirty="0" smtClean="0"/>
              <a:t>SCADA </a:t>
            </a:r>
            <a:r>
              <a:rPr lang="en-IN" sz="1400" dirty="0"/>
              <a:t>enables logging of real-time data for trend analysis and performance review.</a:t>
            </a:r>
          </a:p>
          <a:p>
            <a:pPr marL="0" lvl="0" indent="0">
              <a:buNone/>
            </a:pPr>
            <a:r>
              <a:rPr lang="en-IN" sz="1400" dirty="0"/>
              <a:t> </a:t>
            </a:r>
            <a:r>
              <a:rPr lang="en-IN" sz="1400" dirty="0" smtClean="0"/>
              <a:t>     Helps </a:t>
            </a:r>
            <a:r>
              <a:rPr lang="en-IN" sz="1400" dirty="0"/>
              <a:t>in predictive maintenance and decision-making based on historical data.</a:t>
            </a:r>
          </a:p>
          <a:p>
            <a:r>
              <a:rPr lang="en-US" sz="1400" b="1" dirty="0"/>
              <a:t>7. User-Friendly </a:t>
            </a:r>
            <a:r>
              <a:rPr lang="en-US" sz="1400" b="1" dirty="0" smtClean="0"/>
              <a:t>Interface</a:t>
            </a:r>
            <a:r>
              <a:rPr lang="en-IN" sz="1400" b="1" dirty="0" smtClean="0"/>
              <a:t>: </a:t>
            </a:r>
            <a:r>
              <a:rPr lang="en-IN" sz="1400" dirty="0" smtClean="0"/>
              <a:t>Graphical </a:t>
            </a:r>
            <a:r>
              <a:rPr lang="en-IN" sz="1400" dirty="0"/>
              <a:t>SCADA screens with process mimic diagrams offer intuitive operation.</a:t>
            </a:r>
          </a:p>
          <a:p>
            <a:pPr marL="0" lvl="0" indent="0">
              <a:buNone/>
            </a:pPr>
            <a:r>
              <a:rPr lang="en-IN" sz="1400" dirty="0"/>
              <a:t> </a:t>
            </a:r>
            <a:r>
              <a:rPr lang="en-IN" sz="1400" dirty="0" smtClean="0"/>
              <a:t>     Visual </a:t>
            </a:r>
            <a:r>
              <a:rPr lang="en-IN" sz="1400" dirty="0"/>
              <a:t>alarms and indicators make fault detection faster and easier.</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latin typeface="Times New Roman" panose="02020603050405020304" pitchFamily="18" charset="0"/>
                <a:cs typeface="Times New Roman" panose="02020603050405020304" pitchFamily="18" charset="0"/>
              </a:rPr>
              <a:t>Applications</a:t>
            </a:r>
          </a:p>
        </p:txBody>
      </p:sp>
      <p:sp>
        <p:nvSpPr>
          <p:cNvPr id="3" name="Content Placeholder 2"/>
          <p:cNvSpPr>
            <a:spLocks noGrp="1"/>
          </p:cNvSpPr>
          <p:nvPr>
            <p:ph idx="1"/>
          </p:nvPr>
        </p:nvSpPr>
        <p:spPr>
          <a:xfrm>
            <a:off x="257287" y="1989404"/>
            <a:ext cx="11834308" cy="4781644"/>
          </a:xfrm>
        </p:spPr>
        <p:txBody>
          <a:bodyPr>
            <a:normAutofit/>
          </a:bodyPr>
          <a:lstStyle/>
          <a:p>
            <a:r>
              <a:rPr lang="en-US" sz="2000" b="1" dirty="0">
                <a:latin typeface="Times New Roman" panose="02020603050405020304" pitchFamily="18" charset="0"/>
                <a:cs typeface="Times New Roman" panose="02020603050405020304" pitchFamily="18" charset="0"/>
              </a:rPr>
              <a:t>Chemical Processing Industries</a:t>
            </a:r>
            <a:endParaRPr lang="en-IN" sz="2000" b="1"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Food </a:t>
            </a:r>
            <a:r>
              <a:rPr lang="en-US" sz="2000" b="1" dirty="0">
                <a:latin typeface="Times New Roman" panose="02020603050405020304" pitchFamily="18" charset="0"/>
                <a:cs typeface="Times New Roman" panose="02020603050405020304" pitchFamily="18" charset="0"/>
              </a:rPr>
              <a:t>and Beverage Industry</a:t>
            </a:r>
            <a:endParaRPr lang="en-IN" sz="2000" b="1"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Oil </a:t>
            </a:r>
            <a:r>
              <a:rPr lang="en-US" sz="2000" b="1" dirty="0">
                <a:latin typeface="Times New Roman" panose="02020603050405020304" pitchFamily="18" charset="0"/>
                <a:cs typeface="Times New Roman" panose="02020603050405020304" pitchFamily="18" charset="0"/>
              </a:rPr>
              <a:t>and Gas Sector</a:t>
            </a:r>
            <a:endParaRPr lang="en-IN" sz="2000" b="1"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Building </a:t>
            </a:r>
            <a:r>
              <a:rPr lang="en-US" sz="2000" b="1" dirty="0">
                <a:latin typeface="Times New Roman" panose="02020603050405020304" pitchFamily="18" charset="0"/>
                <a:cs typeface="Times New Roman" panose="02020603050405020304" pitchFamily="18" charset="0"/>
              </a:rPr>
              <a:t>Automation Systems</a:t>
            </a:r>
            <a:endParaRPr lang="en-IN" sz="2000" b="1"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Educational </a:t>
            </a:r>
            <a:r>
              <a:rPr lang="en-US" sz="2000" b="1" dirty="0">
                <a:latin typeface="Times New Roman" panose="02020603050405020304" pitchFamily="18" charset="0"/>
                <a:cs typeface="Times New Roman" panose="02020603050405020304" pitchFamily="18" charset="0"/>
              </a:rPr>
              <a:t>and Research </a:t>
            </a:r>
            <a:r>
              <a:rPr lang="en-US" sz="2000" b="1" dirty="0" smtClean="0">
                <a:latin typeface="Times New Roman" panose="02020603050405020304" pitchFamily="18" charset="0"/>
                <a:cs typeface="Times New Roman" panose="02020603050405020304" pitchFamily="18" charset="0"/>
              </a:rPr>
              <a:t>Projects</a:t>
            </a:r>
            <a:endParaRPr lang="en-IN" sz="2000" b="1"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840</TotalTime>
  <Words>989</Words>
  <Application>Microsoft Office PowerPoint</Application>
  <PresentationFormat>Widescreen</PresentationFormat>
  <Paragraphs>70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Bahnschrift</vt:lpstr>
      <vt:lpstr>Calibri</vt:lpstr>
      <vt:lpstr>Calibri Light</vt:lpstr>
      <vt:lpstr>Times New Roman</vt:lpstr>
      <vt:lpstr>Office Theme</vt:lpstr>
      <vt:lpstr>  Scada Design for Process Parameter </vt:lpstr>
      <vt:lpstr>Introduction</vt:lpstr>
      <vt:lpstr>Methodology</vt:lpstr>
      <vt:lpstr>Design of System</vt:lpstr>
      <vt:lpstr>Results</vt:lpstr>
      <vt:lpstr>PowerPoint Presentation</vt:lpstr>
      <vt:lpstr>PowerPoint Presentation</vt:lpstr>
      <vt:lpstr>Advantages</vt:lpstr>
      <vt:lpstr>Applications</vt:lpstr>
      <vt:lpstr>Future Scope</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SACHIN</dc:creator>
  <cp:lastModifiedBy>prime</cp:lastModifiedBy>
  <cp:revision>174</cp:revision>
  <dcterms:created xsi:type="dcterms:W3CDTF">2019-07-22T04:39:00Z</dcterms:created>
  <dcterms:modified xsi:type="dcterms:W3CDTF">2025-04-16T17:33:49Z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1033-11.2.0.8684</vt:lpwstr>
  </property>
</Properties>
</file>

<file path=docProps/thumbnail.jpeg>
</file>